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FFFF99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5193C6FE-F3F1-4AD7-8B96-CF50A58CD990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1966900E-3711-43E8-A70F-5AADC4A2635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355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900E-3711-43E8-A70F-5AADC4A2635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1842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9380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5472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2688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21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886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4067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1669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5369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1311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4132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8030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3950D-0F17-4255-A5DD-4FBDE5F5C5BC}" type="datetimeFigureOut">
              <a:rPr kumimoji="1" lang="ja-JP" altLang="en-US" smtClean="0"/>
              <a:pPr/>
              <a:t>2014/1/31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A36DC-F260-417F-83CB-F8F8A1E0F5F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4002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hyperlink" Target="http://www.ryugaku.kyoto-u.ac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正方形/長方形 1029"/>
          <p:cNvSpPr/>
          <p:nvPr/>
        </p:nvSpPr>
        <p:spPr>
          <a:xfrm>
            <a:off x="0" y="-27384"/>
            <a:ext cx="9180512" cy="688635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232847"/>
          </a:xfrm>
        </p:spPr>
        <p:txBody>
          <a:bodyPr>
            <a:noAutofit/>
          </a:bodyPr>
          <a:lstStyle/>
          <a:p>
            <a:pPr algn="l"/>
            <a:r>
              <a:rPr lang="en-US" altLang="ja-JP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ja-JP" altLang="en-US" sz="4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～米国スタンフォード大学からの</a:t>
            </a:r>
            <a:r>
              <a:rPr lang="en-US" altLang="ja-JP" sz="4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/>
            </a:r>
            <a:br>
              <a:rPr lang="en-US" altLang="ja-JP" sz="4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</a:br>
            <a:r>
              <a:rPr lang="ja-JP" altLang="en-US" sz="4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　　　学生と共に英語で講義を受けよう～</a:t>
            </a:r>
            <a:endParaRPr kumimoji="1" lang="ja-JP" altLang="en-US" sz="4000" spc="-3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5301208"/>
            <a:ext cx="388843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</a:t>
            </a:r>
            <a:r>
              <a:rPr kumimoji="1" lang="ja-JP" altLang="en-US" sz="1400" b="1" dirty="0" smtClean="0"/>
              <a:t>京都大学ホームページ</a:t>
            </a:r>
            <a:endParaRPr kumimoji="1" lang="en-US" altLang="ja-JP" sz="1400" b="1" dirty="0" smtClean="0"/>
          </a:p>
          <a:p>
            <a:r>
              <a:rPr lang="ja-JP" altLang="en-US" sz="1400" dirty="0" smtClean="0"/>
              <a:t>　　（ホーム⇒教育⇒留学・国際教育⇒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京大生向け海外留学最新情報）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　　 </a:t>
            </a:r>
            <a:r>
              <a:rPr kumimoji="1" lang="ja-JP" altLang="en-US" sz="1400" b="1" dirty="0" smtClean="0"/>
              <a:t>京都大学国際交流センターホームページ</a:t>
            </a:r>
            <a:endParaRPr kumimoji="1" lang="en-US" altLang="ja-JP" sz="1400" b="1" dirty="0" smtClean="0"/>
          </a:p>
          <a:p>
            <a:r>
              <a:rPr lang="ja-JP" altLang="en-US" sz="1400" dirty="0" smtClean="0"/>
              <a:t>　　（</a:t>
            </a:r>
            <a:r>
              <a:rPr lang="en-US" altLang="ja-JP" sz="1400" dirty="0" smtClean="0">
                <a:hlinkClick r:id="rId4"/>
              </a:rPr>
              <a:t>http://www.ryugaku.kyoto-u.ac.jp/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endParaRPr lang="en-US" altLang="ja-JP" sz="500" dirty="0" smtClean="0"/>
          </a:p>
          <a:p>
            <a:r>
              <a:rPr lang="ja-JP" altLang="en-US" sz="1400" dirty="0" smtClean="0"/>
              <a:t>　　 </a:t>
            </a:r>
            <a:r>
              <a:rPr lang="ja-JP" altLang="en-US" sz="1400" b="1" dirty="0" smtClean="0"/>
              <a:t>京都大学留学生課および各学部・研究科窓口</a:t>
            </a:r>
            <a:endParaRPr lang="en-US" altLang="ja-JP" sz="1400" b="1" dirty="0" smtClean="0"/>
          </a:p>
          <a:p>
            <a:endParaRPr kumimoji="1" lang="en-US" altLang="ja-JP" sz="1400" dirty="0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6470234"/>
              </p:ext>
            </p:extLst>
          </p:nvPr>
        </p:nvGraphicFramePr>
        <p:xfrm>
          <a:off x="179512" y="2060848"/>
          <a:ext cx="3609519" cy="234128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002645"/>
                <a:gridCol w="2606874"/>
              </a:tblGrid>
              <a:tr h="33446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Information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44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講義期間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2014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4/2</a:t>
                      </a:r>
                      <a:r>
                        <a:rPr kumimoji="1" lang="ja-JP" altLang="en-US" sz="1400" dirty="0" smtClean="0"/>
                        <a:t>（水）～</a:t>
                      </a:r>
                      <a:r>
                        <a:rPr kumimoji="1" lang="en-US" altLang="ja-JP" sz="1400" dirty="0" smtClean="0"/>
                        <a:t>6/10</a:t>
                      </a:r>
                      <a:r>
                        <a:rPr kumimoji="1" lang="ja-JP" altLang="en-US" sz="1400" dirty="0" smtClean="0"/>
                        <a:t>（火）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講義場所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同志社大学今出川キャンパス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募集人数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各講義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名、計</a:t>
                      </a:r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名程度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募集締切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2014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2/27</a:t>
                      </a:r>
                      <a:r>
                        <a:rPr kumimoji="1" lang="ja-JP" altLang="en-US" sz="1400" dirty="0" smtClean="0"/>
                        <a:t>（木）正午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参加費</a:t>
                      </a:r>
                      <a:endParaRPr kumimoji="1" lang="en-US" altLang="ja-JP" sz="1400" dirty="0" smtClean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無料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 smtClean="0"/>
                        <a:t>資格</a:t>
                      </a:r>
                      <a:endParaRPr kumimoji="1" lang="en-US" altLang="ja-JP" sz="1400" dirty="0" smtClean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右記の全てを満たす者</a:t>
                      </a:r>
                      <a:endParaRPr kumimoji="1" lang="ja-JP" altLang="en-US" sz="1400" dirty="0">
                        <a:latin typeface="HGPｺﾞｼｯｸM" pitchFamily="50" charset="-128"/>
                        <a:ea typeface="HGPｺﾞｼｯｸ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フローチャート : 結合子 13"/>
          <p:cNvSpPr/>
          <p:nvPr/>
        </p:nvSpPr>
        <p:spPr>
          <a:xfrm>
            <a:off x="395536" y="5445224"/>
            <a:ext cx="72008" cy="7200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7319" y="188640"/>
            <a:ext cx="8812028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rtlCol="0">
            <a:spAutoFit/>
          </a:bodyPr>
          <a:lstStyle/>
          <a:p>
            <a:pPr algn="ctr"/>
            <a:r>
              <a:rPr lang="en-US" altLang="ja-JP" sz="3600" dirty="0" smtClean="0">
                <a:solidFill>
                  <a:srgbClr val="FFFF00"/>
                </a:solidFill>
                <a:effectLst>
                  <a:glow rad="101600">
                    <a:schemeClr val="accent5">
                      <a:alpha val="6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SJC </a:t>
            </a:r>
            <a:r>
              <a:rPr kumimoji="1" lang="en-US" altLang="ja-JP" sz="3600" dirty="0" smtClean="0">
                <a:solidFill>
                  <a:srgbClr val="FFFF00"/>
                </a:solidFill>
                <a:effectLst>
                  <a:glow rad="101600">
                    <a:schemeClr val="accent5">
                      <a:alpha val="6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2014</a:t>
            </a:r>
            <a:r>
              <a:rPr kumimoji="1" lang="ja-JP" altLang="en-US" sz="3600" dirty="0" smtClean="0">
                <a:solidFill>
                  <a:srgbClr val="FFFF00"/>
                </a:solidFill>
                <a:effectLst>
                  <a:glow rad="101600">
                    <a:schemeClr val="accent5">
                      <a:alpha val="6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年春学期英語講義受講生募集！</a:t>
            </a:r>
            <a:endParaRPr kumimoji="1" lang="ja-JP" altLang="en-US" sz="3600" dirty="0">
              <a:solidFill>
                <a:srgbClr val="FFFF00"/>
              </a:solidFill>
              <a:effectLst>
                <a:glow rad="101600">
                  <a:schemeClr val="accent5">
                    <a:alpha val="60000"/>
                  </a:schemeClr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21257719">
            <a:off x="263103" y="4499066"/>
            <a:ext cx="273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wavyDbl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まずは詳細、募集要項、</a:t>
            </a:r>
            <a:endParaRPr kumimoji="1" lang="en-US" altLang="ja-JP" u="wavyDbl" dirty="0" smtClean="0">
              <a:solidFill>
                <a:srgbClr val="00B05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u="wavyDbl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申請書を以下より入手！</a:t>
            </a:r>
            <a:endParaRPr kumimoji="1" lang="ja-JP" altLang="en-US" u="wavyDbl" dirty="0">
              <a:solidFill>
                <a:srgbClr val="00B05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131840" y="2996952"/>
            <a:ext cx="5112568" cy="26642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☆応募資格☆</a:t>
            </a:r>
            <a:endParaRPr lang="en-US" altLang="ja-JP" sz="2000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95250" indent="-95250"/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2014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年度前期に京都大学在籍の学部生・院生（休学中の応募不可）</a:t>
            </a:r>
            <a:endParaRPr lang="en-US" altLang="ja-JP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95250" indent="-95250"/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・英語能力：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TOEFL </a:t>
            </a:r>
            <a:r>
              <a:rPr lang="en-US" altLang="ja-JP" dirty="0" err="1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iBT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 79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点又は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IELTS 6.0</a:t>
            </a:r>
          </a:p>
          <a:p>
            <a:pPr marL="95250" indent="-95250"/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 </a:t>
            </a:r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TOEIC 830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点以上の者</a:t>
            </a:r>
            <a:endParaRPr lang="en-US" altLang="ja-JP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95250" indent="-95250"/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・日本及び日本語に関する相当の知識を有する者</a:t>
            </a:r>
            <a:endParaRPr lang="en-US" altLang="ja-JP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95250" indent="-95250"/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・受講希望科目についての基礎知識を有する者</a:t>
            </a:r>
            <a:endParaRPr lang="en-US" altLang="ja-JP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95250" indent="-95250"/>
            <a:r>
              <a:rPr lang="en-US" altLang="ja-JP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本講義は途中で取り止めることはできません</a:t>
            </a:r>
            <a:endParaRPr lang="en-US" altLang="ja-JP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41" name="Picture 5" descr="C:\Users\Ishihara\AppData\Local\Microsoft\Windows\Temporary Internet Files\Content.IE5\68PYQ7MU\MC90043258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24944"/>
            <a:ext cx="429056" cy="42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フローチャート : 結合子 34"/>
          <p:cNvSpPr/>
          <p:nvPr/>
        </p:nvSpPr>
        <p:spPr>
          <a:xfrm>
            <a:off x="395536" y="6093296"/>
            <a:ext cx="72008" cy="7200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 : 結合子 35"/>
          <p:cNvSpPr/>
          <p:nvPr/>
        </p:nvSpPr>
        <p:spPr>
          <a:xfrm>
            <a:off x="395536" y="6597352"/>
            <a:ext cx="72008" cy="7200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Picture 5" descr="C:\Users\Ishihara\AppData\Local\Microsoft\Windows\Temporary Internet Files\Content.IE5\68PYQ7MU\MC90043258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24944"/>
            <a:ext cx="429056" cy="42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C:\Users\Secretary\AppData\Local\Microsoft\Windows\Temporary Internet Files\Content.IE5\XF85S67A\MC90021700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707903" y="5589240"/>
            <a:ext cx="1436866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868144" y="5688449"/>
            <a:ext cx="304542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＜問い合わせ先＞</a:t>
            </a:r>
            <a:endParaRPr lang="en-US" altLang="ja-JP" sz="1400" dirty="0" smtClean="0"/>
          </a:p>
          <a:p>
            <a:r>
              <a:rPr lang="ja-JP" altLang="en-US" sz="1400" dirty="0" smtClean="0"/>
              <a:t>国際交流センター：長山 教授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　　　　　　　　河合 准教授</a:t>
            </a:r>
            <a:endParaRPr lang="en-US" altLang="ja-JP" sz="1400" dirty="0" smtClean="0"/>
          </a:p>
          <a:p>
            <a:r>
              <a:rPr lang="ja-JP" altLang="en-US" sz="1400" dirty="0" smtClean="0"/>
              <a:t>研究国際部留学生課：中谷</a:t>
            </a:r>
            <a:endParaRPr lang="en-US" altLang="ja-JP" sz="1400" dirty="0" smtClean="0"/>
          </a:p>
          <a:p>
            <a:pPr algn="r"/>
            <a:r>
              <a:rPr lang="ja-JP" altLang="en-US" sz="1400" dirty="0" smtClean="0"/>
              <a:t>（</a:t>
            </a:r>
            <a:r>
              <a:rPr lang="en-US" altLang="ja-JP" sz="1400" dirty="0" smtClean="0"/>
              <a:t>Tel:075-753-2205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</p:txBody>
      </p:sp>
      <p:pic>
        <p:nvPicPr>
          <p:cNvPr id="40" name="Picture 5" descr="C:\Users\Ishihara\AppData\Local\Microsoft\Windows\Temporary Internet Files\Content.IE5\68PYQ7MU\MC90043258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517232"/>
            <a:ext cx="429056" cy="42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3995936" y="2276872"/>
            <a:ext cx="5148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京都大学から単位付与される場合があります。（原則</a:t>
            </a:r>
            <a:r>
              <a:rPr lang="en-US" altLang="ja-JP" sz="1400" dirty="0" smtClean="0"/>
              <a:t>3</a:t>
            </a:r>
            <a:r>
              <a:rPr lang="ja-JP" altLang="en-US" sz="1400" dirty="0" smtClean="0"/>
              <a:t>回生以上）</a:t>
            </a:r>
            <a:endParaRPr lang="en-US" altLang="ja-JP" sz="1400" dirty="0" smtClean="0"/>
          </a:p>
          <a:p>
            <a:r>
              <a:rPr lang="en-US" altLang="ja-JP" sz="1400" dirty="0" smtClean="0"/>
              <a:t>1</a:t>
            </a:r>
            <a:r>
              <a:rPr lang="ja-JP" altLang="en-US" sz="1400" dirty="0" err="1" smtClean="0"/>
              <a:t>、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回生</a:t>
            </a:r>
            <a:r>
              <a:rPr lang="ja-JP" altLang="en-US" sz="1400" dirty="0" smtClean="0"/>
              <a:t>も受講できます。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930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4676</TotalTime>
  <Words>145</Words>
  <Application>Microsoft Office PowerPoint</Application>
  <PresentationFormat>画面に合わせる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  ～米国スタンフォード大学からの 　　　学生と共に英語で講義を受けよう～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School</dc:title>
  <dc:creator>ASEAN2</dc:creator>
  <cp:lastModifiedBy>研究国際部</cp:lastModifiedBy>
  <cp:revision>93</cp:revision>
  <cp:lastPrinted>2013-01-08T05:25:33Z</cp:lastPrinted>
  <dcterms:created xsi:type="dcterms:W3CDTF">2013-01-07T06:06:18Z</dcterms:created>
  <dcterms:modified xsi:type="dcterms:W3CDTF">2014-01-31T01:30:13Z</dcterms:modified>
</cp:coreProperties>
</file>